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82" r:id="rId6"/>
    <p:sldId id="283" r:id="rId7"/>
    <p:sldId id="263" r:id="rId8"/>
    <p:sldId id="275" r:id="rId9"/>
    <p:sldId id="276" r:id="rId10"/>
    <p:sldId id="277" r:id="rId11"/>
    <p:sldId id="278" r:id="rId12"/>
    <p:sldId id="279" r:id="rId13"/>
    <p:sldId id="280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6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1nUkPlW6yCe9tDidFBUDbJ993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88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8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55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35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920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8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44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aa9a1573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23aa9a157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4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aa9a15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3aa9a1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aa9a157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3aa9a15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18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 descr="person sitting on chair holding iP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4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64680" y="456229"/>
            <a:ext cx="678903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환율정보 스크래핑 시스템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364680" y="1225670"/>
            <a:ext cx="26725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2조_장형렬, 맹주호, 유병민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시스템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2</a:t>
            </a:r>
            <a:endParaRPr lang="ko-KR" altLang="en-US" sz="110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49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데이터베이스 테이블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</a:rPr>
              <a:t>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4108F81-25C5-426B-8CFC-9CA45D959C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6517" y="1991286"/>
          <a:ext cx="9738965" cy="385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7793">
                  <a:extLst>
                    <a:ext uri="{9D8B030D-6E8A-4147-A177-3AD203B41FA5}">
                      <a16:colId xmlns:a16="http://schemas.microsoft.com/office/drawing/2014/main" val="66730114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2422217703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370685960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3974563886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32147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Column 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Explain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etc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9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Currency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VARCHAR(40)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6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CashBuyRate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6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CashBuyRateSpread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8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CashSellRate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8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CashSellRateSpread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4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WireSending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WireReceiving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8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TCBuyRate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2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ForeignCurCheckSell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DECIMAL(6,2)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5656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1AEBF-E845-4335-8A09-12C85324327A}"/>
              </a:ext>
            </a:extLst>
          </p:cNvPr>
          <p:cNvSpPr/>
          <p:nvPr/>
        </p:nvSpPr>
        <p:spPr>
          <a:xfrm>
            <a:off x="3180557" y="1565084"/>
            <a:ext cx="7777781" cy="426202"/>
          </a:xfrm>
          <a:prstGeom prst="rect">
            <a:avLst/>
          </a:prstGeom>
          <a:solidFill>
            <a:srgbClr val="E6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exrate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7A7460-27B9-4C68-89BB-5E34B9E398CD}"/>
              </a:ext>
            </a:extLst>
          </p:cNvPr>
          <p:cNvSpPr/>
          <p:nvPr/>
        </p:nvSpPr>
        <p:spPr>
          <a:xfrm>
            <a:off x="1233662" y="1565084"/>
            <a:ext cx="1934125" cy="426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Table name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95809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변수 테이블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</a:rPr>
              <a:t>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4108F81-25C5-426B-8CFC-9CA45D959C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1564" y="2153211"/>
          <a:ext cx="7791172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7793">
                  <a:extLst>
                    <a:ext uri="{9D8B030D-6E8A-4147-A177-3AD203B41FA5}">
                      <a16:colId xmlns:a16="http://schemas.microsoft.com/office/drawing/2014/main" val="66730114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2422217703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370685960"/>
                    </a:ext>
                  </a:extLst>
                </a:gridCol>
                <a:gridCol w="1947793">
                  <a:extLst>
                    <a:ext uri="{9D8B030D-6E8A-4147-A177-3AD203B41FA5}">
                      <a16:colId xmlns:a16="http://schemas.microsoft.com/office/drawing/2014/main" val="397456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range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9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6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6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8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8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4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78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2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56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57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테이블 명세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</a:rPr>
              <a:t>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0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23aa9a1573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g123aa9a1573_0_9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243" name="Google Shape;243;g123aa9a1573_0_9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23aa9a1573_0_9"/>
            <p:cNvSpPr txBox="1"/>
            <p:nvPr/>
          </p:nvSpPr>
          <p:spPr>
            <a:xfrm>
              <a:off x="1056921" y="3601060"/>
              <a:ext cx="162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</a:rPr>
                <a:t>기술상세</a:t>
              </a:r>
              <a:endParaRPr/>
            </a:p>
          </p:txBody>
        </p:sp>
        <p:sp>
          <p:nvSpPr>
            <p:cNvPr id="245" name="Google Shape;245;g123aa9a1573_0_9"/>
            <p:cNvSpPr txBox="1"/>
            <p:nvPr/>
          </p:nvSpPr>
          <p:spPr>
            <a:xfrm>
              <a:off x="1158871" y="2478309"/>
              <a:ext cx="1417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-KR" sz="3600">
                  <a:solidFill>
                    <a:srgbClr val="554F4D"/>
                  </a:solidFill>
                </a:rPr>
                <a:t>3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4797"/>
            <a:ext cx="5428585" cy="55034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9968" y="1600200"/>
            <a:ext cx="2233247" cy="1969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환율정보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스크래핑</a:t>
            </a:r>
            <a:r>
              <a:rPr lang="ko-KR" altLang="en-US" dirty="0" smtClean="0"/>
              <a:t> 시스템의 초기화면 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환율정보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스크래핑</a:t>
            </a:r>
            <a:r>
              <a:rPr lang="ko-KR" altLang="en-US" dirty="0" smtClean="0"/>
              <a:t> 시스템을 실행합니다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환율 정보를 추출하는 </a:t>
            </a:r>
            <a:r>
              <a:rPr lang="en-US" altLang="ko-KR" dirty="0" smtClean="0"/>
              <a:t>Exchange Rate </a:t>
            </a:r>
            <a:r>
              <a:rPr lang="ko-KR" altLang="en-US" dirty="0" err="1" smtClean="0"/>
              <a:t>스크래핑</a:t>
            </a:r>
            <a:r>
              <a:rPr lang="ko-KR" altLang="en-US" dirty="0" smtClean="0"/>
              <a:t>    시퀀스가 실행됩니다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897" y="2584938"/>
            <a:ext cx="2891311" cy="3490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697" y="2584938"/>
            <a:ext cx="2891311" cy="3490547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>
            <a:off x="3297117" y="3569675"/>
            <a:ext cx="2523391" cy="1011117"/>
          </a:xfrm>
          <a:prstGeom prst="bentConnector3">
            <a:avLst>
              <a:gd name="adj1" fmla="val 43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122408" y="2517931"/>
            <a:ext cx="6016840" cy="3671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87345" y="1600200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9825" y="2532311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6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54060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0561" y="2764857"/>
            <a:ext cx="4482466" cy="3645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스크린 </a:t>
            </a:r>
            <a:r>
              <a:rPr lang="ko-KR" altLang="en-US" dirty="0" err="1" smtClean="0"/>
              <a:t>스크래핑</a:t>
            </a:r>
            <a:r>
              <a:rPr lang="ko-KR" altLang="en-US" dirty="0" smtClean="0"/>
              <a:t> 기능을 이용한 데이터 </a:t>
            </a:r>
            <a:r>
              <a:rPr lang="ko-KR" altLang="en-US" dirty="0" err="1" smtClean="0"/>
              <a:t>스크래핑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환율 정보 홈페이지에 접근합니다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홈페이지에서 정보가 담긴 표의 정보를 추출합니다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사용자에게 필요한 컬럼을 추출합니다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 ※ Currency, </a:t>
            </a:r>
            <a:r>
              <a:rPr lang="en-US" altLang="ko-KR" dirty="0" err="1" smtClean="0"/>
              <a:t>CashBuyRateSpread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CashSellRate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CashSellRateSpread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WireSending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WireReceiving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TCBuyRate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ForeignCurCheckSell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BasicRate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CommissionRate</a:t>
            </a:r>
            <a:r>
              <a:rPr lang="en-US" altLang="ko-KR" dirty="0" smtClean="0"/>
              <a:t>,    </a:t>
            </a:r>
            <a:r>
              <a:rPr lang="en-US" altLang="ko-KR" dirty="0" err="1" smtClean="0"/>
              <a:t>USDExchange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추출한 정보를 </a:t>
            </a:r>
            <a:r>
              <a:rPr lang="en-US" altLang="ko-KR" dirty="0" err="1" smtClean="0"/>
              <a:t>DT_ExchangeRate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테이블로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7804" y="4587641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1969" y="4895418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839" y="3130222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6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4059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3936" y="1927454"/>
            <a:ext cx="4588342" cy="3626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967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엑셀 </a:t>
            </a:r>
            <a:r>
              <a:rPr lang="ko-KR" altLang="en-US" dirty="0" err="1" smtClean="0"/>
              <a:t>어플리캐이션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스코프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Excel </a:t>
            </a:r>
            <a:r>
              <a:rPr lang="en-US" altLang="ko-KR" dirty="0" err="1" smtClean="0"/>
              <a:t>Applicatoin</a:t>
            </a:r>
            <a:r>
              <a:rPr lang="en-US" altLang="ko-KR" dirty="0" smtClean="0"/>
              <a:t> Scope</a:t>
            </a:r>
            <a:r>
              <a:rPr lang="ko-KR" altLang="en-US" dirty="0" smtClean="0"/>
              <a:t>에 파일의 경로와 이름을 입력합니다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(※ </a:t>
            </a:r>
            <a:r>
              <a:rPr lang="ko-KR" altLang="en-US" dirty="0" smtClean="0"/>
              <a:t>프로젝트 폴더 내부에 있는 </a:t>
            </a:r>
            <a:r>
              <a:rPr lang="en-US" altLang="ko-KR" dirty="0" smtClean="0"/>
              <a:t>“ExchangeRateTable_0408_01.xlsx”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Write Range</a:t>
            </a:r>
            <a:r>
              <a:rPr lang="ko-KR" altLang="en-US" dirty="0" smtClean="0"/>
              <a:t>의 상단에 </a:t>
            </a:r>
            <a:r>
              <a:rPr lang="en-US" altLang="ko-KR" dirty="0" smtClean="0"/>
              <a:t>Sheet </a:t>
            </a:r>
            <a:r>
              <a:rPr lang="ko-KR" altLang="en-US" dirty="0" smtClean="0"/>
              <a:t>이름인 </a:t>
            </a:r>
            <a:r>
              <a:rPr lang="en-US" altLang="ko-KR" dirty="0" smtClean="0"/>
              <a:t>“Sheet1”</a:t>
            </a:r>
            <a:r>
              <a:rPr lang="ko-KR" altLang="en-US" dirty="0" smtClean="0"/>
              <a:t>를 입력합니다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입력할 데이터 테이블을 입력합니다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(※ </a:t>
            </a:r>
            <a:r>
              <a:rPr lang="en-US" altLang="ko-KR" dirty="0" err="1" smtClean="0"/>
              <a:t>DT_ExchangeRate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테이블이 입력 됩니다</a:t>
            </a:r>
            <a:r>
              <a:rPr lang="en-US" altLang="ko-KR" dirty="0" smtClean="0"/>
              <a:t>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9454" y="2268543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039" y="4317120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3695" y="4828094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4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03" y="1851467"/>
            <a:ext cx="5614754" cy="1314633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54058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1411" y="1516774"/>
            <a:ext cx="4838618" cy="1056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40211" y="1396385"/>
            <a:ext cx="59670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 연결하기 위한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ConnectionString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ProviderName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DatabaseConnection</a:t>
            </a:r>
            <a:r>
              <a:rPr lang="ko-KR" altLang="en-US" dirty="0" smtClean="0"/>
              <a:t>를 설정하여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UiPath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DB</a:t>
            </a:r>
            <a:r>
              <a:rPr lang="ko-KR" altLang="en-US" dirty="0" smtClean="0"/>
              <a:t>에 접근합니다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Read Range </a:t>
            </a:r>
            <a:r>
              <a:rPr lang="ko-KR" altLang="en-US" dirty="0" err="1" smtClean="0"/>
              <a:t>액티비티로</a:t>
            </a:r>
            <a:r>
              <a:rPr lang="ko-KR" altLang="en-US" dirty="0" smtClean="0"/>
              <a:t> 엑셀 파일의 정보를 입력 받습니다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(※ </a:t>
            </a:r>
            <a:r>
              <a:rPr lang="ko-KR" altLang="en-US" dirty="0"/>
              <a:t>프로젝트 폴더 내부에 있는 </a:t>
            </a:r>
            <a:r>
              <a:rPr lang="en-US" altLang="ko-KR" dirty="0" smtClean="0"/>
              <a:t>“ExchangeRateTable_0408_01.xlsx</a:t>
            </a:r>
            <a:r>
              <a:rPr lang="en-US" altLang="ko-KR" dirty="0"/>
              <a:t>”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smtClean="0"/>
              <a:t>에 </a:t>
            </a:r>
            <a:r>
              <a:rPr lang="en-US" altLang="ko-KR" dirty="0" smtClean="0"/>
              <a:t>“Sheet1” </a:t>
            </a:r>
            <a:r>
              <a:rPr lang="ko-KR" altLang="en-US" dirty="0" smtClean="0"/>
              <a:t>시트의 정보를 입력 받습니다</a:t>
            </a:r>
            <a:r>
              <a:rPr lang="en-US" altLang="ko-KR" dirty="0" smtClean="0"/>
              <a:t>.)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입력 받은 정보를 </a:t>
            </a:r>
            <a:r>
              <a:rPr lang="en-US" altLang="ko-KR" dirty="0" err="1" smtClean="0"/>
              <a:t>Dt_Read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테이블에 출력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Insert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“</a:t>
            </a:r>
            <a:r>
              <a:rPr lang="en-US" altLang="ko-KR" dirty="0" err="1" smtClean="0"/>
              <a:t>exrate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테이블에 </a:t>
            </a:r>
            <a:r>
              <a:rPr lang="en-US" altLang="ko-KR" dirty="0" err="1" smtClean="0"/>
              <a:t>Dt_Read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테이블의 정보를 입력합니다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909" y="1553319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909" y="2891876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037" y="5087222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411" y="2949880"/>
            <a:ext cx="4838618" cy="143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2289" y="4787961"/>
            <a:ext cx="4838618" cy="169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6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4058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0211" y="1396385"/>
            <a:ext cx="596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Kebhana</a:t>
            </a:r>
            <a:r>
              <a:rPr lang="en-US" altLang="ko-KR" dirty="0"/>
              <a:t> </a:t>
            </a:r>
            <a:r>
              <a:rPr lang="ko-KR" altLang="en-US" dirty="0"/>
              <a:t>환율 </a:t>
            </a:r>
            <a:r>
              <a:rPr lang="ko-KR" altLang="en-US" dirty="0" smtClean="0"/>
              <a:t>정보를 추출하여 </a:t>
            </a:r>
            <a:r>
              <a:rPr lang="en-US" altLang="ko-KR" dirty="0" smtClean="0"/>
              <a:t>“ExchangeRateTable_0408_01.xlsx”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정보를 저장 시킨 화면입니다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13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622300" y="2143814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57711" y="2189981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54F4D"/>
                </a:solidFill>
              </a:rPr>
              <a:t>서비스 소개</a:t>
            </a:r>
            <a:endParaRPr/>
          </a:p>
        </p:txBody>
      </p:sp>
      <p:cxnSp>
        <p:nvCxnSpPr>
          <p:cNvPr id="96" name="Google Shape;96;p2"/>
          <p:cNvCxnSpPr/>
          <p:nvPr/>
        </p:nvCxnSpPr>
        <p:spPr>
          <a:xfrm>
            <a:off x="622300" y="1143000"/>
            <a:ext cx="57016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622300" y="3536182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7711" y="3582349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54F4D"/>
                </a:solidFill>
              </a:rPr>
              <a:t>프로젝트 개요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622300" y="4928550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457711" y="4974717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54F4D"/>
                </a:solidFill>
              </a:rPr>
              <a:t>기술 상세</a:t>
            </a:r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811513" y="477595"/>
            <a:ext cx="3754431" cy="523220"/>
            <a:chOff x="2640851" y="477594"/>
            <a:chExt cx="2987294" cy="523220"/>
          </a:xfrm>
        </p:grpSpPr>
        <p:sp>
          <p:nvSpPr>
            <p:cNvPr id="102" name="Google Shape;102;p2"/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A table of contents.</a:t>
              </a: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</p:grpSp>
      <p:pic>
        <p:nvPicPr>
          <p:cNvPr id="104" name="Google Shape;104;p2" descr="green plant in clear glass v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711" y="0"/>
            <a:ext cx="67912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 smtClean="0">
                <a:solidFill>
                  <a:srgbClr val="554F4D"/>
                </a:solidFill>
              </a:rPr>
              <a:t>시연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rpa웹프로젝트_2조_220408_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202" y="1434164"/>
            <a:ext cx="7973996" cy="44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7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787400" y="2349000"/>
            <a:ext cx="2160000" cy="2206350"/>
            <a:chOff x="787400" y="2349000"/>
            <a:chExt cx="2160000" cy="2206350"/>
          </a:xfrm>
        </p:grpSpPr>
        <p:sp>
          <p:nvSpPr>
            <p:cNvPr id="111" name="Google Shape;111;p3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933900" y="3601050"/>
              <a:ext cx="1896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</a:rPr>
                <a:t>서비스 소개</a:t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1158871" y="2478309"/>
              <a:ext cx="14170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1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4"/>
          <p:cNvSpPr txBox="1"/>
          <p:nvPr/>
        </p:nvSpPr>
        <p:spPr>
          <a:xfrm>
            <a:off x="670542" y="350594"/>
            <a:ext cx="270369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시스템 개요</a:t>
            </a:r>
            <a:endParaRPr dirty="0"/>
          </a:p>
        </p:txBody>
      </p:sp>
      <p:sp>
        <p:nvSpPr>
          <p:cNvPr id="120" name="Google Shape;120;p4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078876" y="1926194"/>
            <a:ext cx="9341587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국제물류주선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포워딩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회사들이 수출입 운송 진행 후 </a:t>
            </a:r>
            <a:r>
              <a:rPr lang="en-US" altLang="ko-KR" sz="2800" dirty="0" smtClean="0"/>
              <a:t>PROFIT </a:t>
            </a:r>
            <a:r>
              <a:rPr lang="ko-KR" altLang="en-US" sz="2800" dirty="0" err="1" smtClean="0"/>
              <a:t>산출시</a:t>
            </a:r>
            <a:r>
              <a:rPr lang="ko-KR" altLang="en-US" sz="2800" dirty="0" smtClean="0"/>
              <a:t> 필요한 환율을 최소한의 움직임으로 원하는 특정 웹사이트에 접속하여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필요한 정보만 자동으로 추출하여 받아 볼 수 있는 시스템</a:t>
            </a:r>
            <a:endParaRPr sz="2800" dirty="0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0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4"/>
          <p:cNvSpPr txBox="1"/>
          <p:nvPr/>
        </p:nvSpPr>
        <p:spPr>
          <a:xfrm>
            <a:off x="670542" y="350594"/>
            <a:ext cx="36440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 dirty="0"/>
          </a:p>
        </p:txBody>
      </p:sp>
      <p:sp>
        <p:nvSpPr>
          <p:cNvPr id="120" name="Google Shape;120;p4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811411" y="1624354"/>
            <a:ext cx="10658539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국제물류주선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포워딩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회사들의 업무 진행 후 </a:t>
            </a:r>
            <a:r>
              <a:rPr lang="ko-KR" altLang="en-US" sz="2800" dirty="0" err="1" smtClean="0"/>
              <a:t>고객사에</a:t>
            </a:r>
            <a:r>
              <a:rPr lang="ko-KR" altLang="en-US" sz="2800" dirty="0" smtClean="0"/>
              <a:t> 운임인보이스를 보내거나 해외 </a:t>
            </a:r>
            <a:r>
              <a:rPr lang="en-US" altLang="ko-KR" sz="2800" dirty="0" smtClean="0"/>
              <a:t>AGENT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DEBIT, CREDIT </a:t>
            </a:r>
            <a:r>
              <a:rPr lang="ko-KR" altLang="en-US" sz="2800" dirty="0" smtClean="0"/>
              <a:t>정산 후 외화 표시된 인보이스를 을 원화로 계산하여 </a:t>
            </a:r>
            <a:r>
              <a:rPr lang="en-US" altLang="ko-KR" sz="2800" dirty="0" smtClean="0"/>
              <a:t>PROFIT </a:t>
            </a:r>
            <a:r>
              <a:rPr lang="ko-KR" altLang="en-US" sz="2800" dirty="0" err="1" smtClean="0"/>
              <a:t>산출시</a:t>
            </a:r>
            <a:r>
              <a:rPr lang="ko-KR" altLang="en-US" sz="2800" dirty="0" smtClean="0"/>
              <a:t> 필요한 환율을 매일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반복적으로 사람이 수동으로 확인하여 입력해야는 번거로움을 해결하고자 선정</a:t>
            </a:r>
            <a:endParaRPr lang="en-US" altLang="ko-KR" sz="2800" dirty="0" smtClean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53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g123aa9a1573_0_43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g123aa9a1573_0_43"/>
          <p:cNvSpPr txBox="1"/>
          <p:nvPr/>
        </p:nvSpPr>
        <p:spPr>
          <a:xfrm>
            <a:off x="617477" y="430496"/>
            <a:ext cx="32714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r>
              <a:rPr lang="en-US" altLang="ko-KR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dirty="0"/>
          </a:p>
        </p:txBody>
      </p:sp>
      <p:sp>
        <p:nvSpPr>
          <p:cNvPr id="156" name="Google Shape;156;g123aa9a1573_0_43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23aa9a1573_0_43"/>
          <p:cNvSpPr/>
          <p:nvPr/>
        </p:nvSpPr>
        <p:spPr>
          <a:xfrm>
            <a:off x="6932401" y="1254628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g123aa9a1573_0_43"/>
          <p:cNvCxnSpPr/>
          <p:nvPr/>
        </p:nvCxnSpPr>
        <p:spPr>
          <a:xfrm>
            <a:off x="6098440" y="3169746"/>
            <a:ext cx="0" cy="1192800"/>
          </a:xfrm>
          <a:prstGeom prst="straightConnector1">
            <a:avLst/>
          </a:prstGeom>
          <a:noFill/>
          <a:ln w="9525" cap="flat" cmpd="sng">
            <a:solidFill>
              <a:srgbClr val="655D5B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g123aa9a1573_0_43"/>
          <p:cNvCxnSpPr/>
          <p:nvPr/>
        </p:nvCxnSpPr>
        <p:spPr>
          <a:xfrm flipH="1">
            <a:off x="4792513" y="4369912"/>
            <a:ext cx="1287900" cy="774600"/>
          </a:xfrm>
          <a:prstGeom prst="straightConnector1">
            <a:avLst/>
          </a:prstGeom>
          <a:noFill/>
          <a:ln w="9525" cap="flat" cmpd="sng">
            <a:solidFill>
              <a:srgbClr val="655D5B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g123aa9a1573_0_43"/>
          <p:cNvCxnSpPr/>
          <p:nvPr/>
        </p:nvCxnSpPr>
        <p:spPr>
          <a:xfrm>
            <a:off x="6127464" y="4369909"/>
            <a:ext cx="1072800" cy="679200"/>
          </a:xfrm>
          <a:prstGeom prst="straightConnector1">
            <a:avLst/>
          </a:prstGeom>
          <a:noFill/>
          <a:ln w="9525" cap="flat" cmpd="sng">
            <a:solidFill>
              <a:srgbClr val="655D5B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g123aa9a1573_0_43"/>
          <p:cNvSpPr/>
          <p:nvPr/>
        </p:nvSpPr>
        <p:spPr>
          <a:xfrm>
            <a:off x="3560349" y="4576267"/>
            <a:ext cx="1758900" cy="175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23aa9a1573_0_43"/>
          <p:cNvSpPr/>
          <p:nvPr/>
        </p:nvSpPr>
        <p:spPr>
          <a:xfrm>
            <a:off x="5216617" y="1420134"/>
            <a:ext cx="1758900" cy="175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23aa9a1573_0_43"/>
          <p:cNvSpPr/>
          <p:nvPr/>
        </p:nvSpPr>
        <p:spPr>
          <a:xfrm>
            <a:off x="6975383" y="4576267"/>
            <a:ext cx="1758900" cy="175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23aa9a1573_0_43"/>
          <p:cNvSpPr txBox="1"/>
          <p:nvPr/>
        </p:nvSpPr>
        <p:spPr>
          <a:xfrm>
            <a:off x="5802840" y="1939260"/>
            <a:ext cx="57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23aa9a1573_0_43"/>
          <p:cNvSpPr txBox="1"/>
          <p:nvPr/>
        </p:nvSpPr>
        <p:spPr>
          <a:xfrm>
            <a:off x="4167061" y="5104740"/>
            <a:ext cx="54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23aa9a1573_0_43"/>
          <p:cNvSpPr txBox="1"/>
          <p:nvPr/>
        </p:nvSpPr>
        <p:spPr>
          <a:xfrm>
            <a:off x="7598926" y="5106436"/>
            <a:ext cx="51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g123aa9a1573_0_43"/>
          <p:cNvGrpSpPr/>
          <p:nvPr/>
        </p:nvGrpSpPr>
        <p:grpSpPr>
          <a:xfrm>
            <a:off x="474868" y="4518014"/>
            <a:ext cx="2858400" cy="865697"/>
            <a:chOff x="281014" y="4235821"/>
            <a:chExt cx="2858400" cy="865697"/>
          </a:xfrm>
        </p:grpSpPr>
        <p:sp>
          <p:nvSpPr>
            <p:cNvPr id="168" name="Google Shape;168;g123aa9a1573_0_43"/>
            <p:cNvSpPr txBox="1"/>
            <p:nvPr/>
          </p:nvSpPr>
          <p:spPr>
            <a:xfrm>
              <a:off x="281014" y="4793718"/>
              <a:ext cx="285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/>
            </a:p>
          </p:txBody>
        </p:sp>
        <p:sp>
          <p:nvSpPr>
            <p:cNvPr id="169" name="Google Shape;169;g123aa9a1573_0_43"/>
            <p:cNvSpPr txBox="1"/>
            <p:nvPr/>
          </p:nvSpPr>
          <p:spPr>
            <a:xfrm>
              <a:off x="281014" y="4235821"/>
              <a:ext cx="1947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제목을 입력하세요</a:t>
              </a:r>
              <a:endParaRPr/>
            </a:p>
          </p:txBody>
        </p:sp>
      </p:grpSp>
      <p:grpSp>
        <p:nvGrpSpPr>
          <p:cNvPr id="170" name="Google Shape;170;g123aa9a1573_0_43"/>
          <p:cNvGrpSpPr/>
          <p:nvPr/>
        </p:nvGrpSpPr>
        <p:grpSpPr>
          <a:xfrm>
            <a:off x="8961204" y="4484204"/>
            <a:ext cx="2858400" cy="865697"/>
            <a:chOff x="281014" y="4235821"/>
            <a:chExt cx="2858400" cy="865697"/>
          </a:xfrm>
        </p:grpSpPr>
        <p:sp>
          <p:nvSpPr>
            <p:cNvPr id="171" name="Google Shape;171;g123aa9a1573_0_43"/>
            <p:cNvSpPr txBox="1"/>
            <p:nvPr/>
          </p:nvSpPr>
          <p:spPr>
            <a:xfrm>
              <a:off x="281014" y="4793718"/>
              <a:ext cx="285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/>
            </a:p>
          </p:txBody>
        </p:sp>
        <p:sp>
          <p:nvSpPr>
            <p:cNvPr id="172" name="Google Shape;172;g123aa9a1573_0_43"/>
            <p:cNvSpPr txBox="1"/>
            <p:nvPr/>
          </p:nvSpPr>
          <p:spPr>
            <a:xfrm>
              <a:off x="281014" y="4235821"/>
              <a:ext cx="1947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제목을 입력하세요</a:t>
              </a:r>
              <a:endParaRPr/>
            </a:p>
          </p:txBody>
        </p:sp>
      </p:grpSp>
      <p:grpSp>
        <p:nvGrpSpPr>
          <p:cNvPr id="173" name="Google Shape;173;g123aa9a1573_0_43"/>
          <p:cNvGrpSpPr/>
          <p:nvPr/>
        </p:nvGrpSpPr>
        <p:grpSpPr>
          <a:xfrm>
            <a:off x="7253476" y="1329032"/>
            <a:ext cx="2858400" cy="865697"/>
            <a:chOff x="281014" y="4235821"/>
            <a:chExt cx="2858400" cy="865697"/>
          </a:xfrm>
        </p:grpSpPr>
        <p:sp>
          <p:nvSpPr>
            <p:cNvPr id="174" name="Google Shape;174;g123aa9a1573_0_43"/>
            <p:cNvSpPr txBox="1"/>
            <p:nvPr/>
          </p:nvSpPr>
          <p:spPr>
            <a:xfrm>
              <a:off x="281014" y="4793718"/>
              <a:ext cx="285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/>
            </a:p>
          </p:txBody>
        </p:sp>
        <p:sp>
          <p:nvSpPr>
            <p:cNvPr id="175" name="Google Shape;175;g123aa9a1573_0_43"/>
            <p:cNvSpPr txBox="1"/>
            <p:nvPr/>
          </p:nvSpPr>
          <p:spPr>
            <a:xfrm>
              <a:off x="281014" y="4235821"/>
              <a:ext cx="1947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제목을 입력하세요</a:t>
              </a:r>
              <a:endParaRPr/>
            </a:p>
          </p:txBody>
        </p:sp>
      </p:grpSp>
      <p:sp>
        <p:nvSpPr>
          <p:cNvPr id="176" name="Google Shape;176;g123aa9a1573_0_43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60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23aa9a157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g123aa9a1573_0_0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183" name="Google Shape;183;g123aa9a1573_0_0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23aa9a1573_0_0"/>
            <p:cNvSpPr txBox="1"/>
            <p:nvPr/>
          </p:nvSpPr>
          <p:spPr>
            <a:xfrm>
              <a:off x="1056921" y="3601060"/>
              <a:ext cx="162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기획의도</a:t>
              </a:r>
              <a:endParaRPr/>
            </a:p>
          </p:txBody>
        </p:sp>
        <p:sp>
          <p:nvSpPr>
            <p:cNvPr id="185" name="Google Shape;185;g123aa9a1573_0_0"/>
            <p:cNvSpPr txBox="1"/>
            <p:nvPr/>
          </p:nvSpPr>
          <p:spPr>
            <a:xfrm>
              <a:off x="1158871" y="2478309"/>
              <a:ext cx="1417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-KR" sz="3600">
                  <a:solidFill>
                    <a:srgbClr val="554F4D"/>
                  </a:solidFill>
                </a:rPr>
                <a:t>2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</a:rPr>
              <a:t>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9051522" y="5596508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Windows 10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5432197" y="5596508"/>
            <a:ext cx="132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 8.0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294673" y="5596508"/>
            <a:ext cx="2205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UiPath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ver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2021.10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iPath RPA League Seoul 2019 참여 - (주)타임게이트">
            <a:extLst>
              <a:ext uri="{FF2B5EF4-FFF2-40B4-BE49-F238E27FC236}">
                <a16:creationId xmlns:a16="http://schemas.microsoft.com/office/drawing/2014/main" id="{D442AFAE-FED5-46DC-A6E6-2AAE10F7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77" y="1785424"/>
            <a:ext cx="5012756" cy="33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로고 PNG 이미지는 무료로 다운로드 할 수 있습니다. - Crazy Png-Png 이미지 무료 다운로드-Crazy  Png-Png 이미지 무료 다운로드">
            <a:extLst>
              <a:ext uri="{FF2B5EF4-FFF2-40B4-BE49-F238E27FC236}">
                <a16:creationId xmlns:a16="http://schemas.microsoft.com/office/drawing/2014/main" id="{9D4A5463-D096-4291-A402-86ACD239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41" y="2177512"/>
            <a:ext cx="2679711" cy="18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Windows PNG Images, Free Transparent Download - Free Transparent PNG  Logos">
            <a:extLst>
              <a:ext uri="{FF2B5EF4-FFF2-40B4-BE49-F238E27FC236}">
                <a16:creationId xmlns:a16="http://schemas.microsoft.com/office/drawing/2014/main" id="{BBEDB76D-13E3-4A59-A065-ED651D71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98" y="1797346"/>
            <a:ext cx="4439454" cy="325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294FAB-1FD8-4A8E-BAD9-F138B5CDB045}"/>
              </a:ext>
            </a:extLst>
          </p:cNvPr>
          <p:cNvSpPr txBox="1"/>
          <p:nvPr/>
        </p:nvSpPr>
        <p:spPr>
          <a:xfrm>
            <a:off x="2089281" y="4968842"/>
            <a:ext cx="61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RPA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52B83-25D4-4347-972D-B7CAFD3047B5}"/>
              </a:ext>
            </a:extLst>
          </p:cNvPr>
          <p:cNvSpPr txBox="1"/>
          <p:nvPr/>
        </p:nvSpPr>
        <p:spPr>
          <a:xfrm>
            <a:off x="5845772" y="4968842"/>
            <a:ext cx="500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C5F4-4D03-46B3-9237-2C635656E78E}"/>
              </a:ext>
            </a:extLst>
          </p:cNvPr>
          <p:cNvSpPr txBox="1"/>
          <p:nvPr/>
        </p:nvSpPr>
        <p:spPr>
          <a:xfrm>
            <a:off x="9559674" y="4968842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OS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EBA54-7CA5-4DDF-A7CB-7E05F7CA3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487" y="852487"/>
            <a:ext cx="36290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</a:rPr>
              <a:t>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6061130" y="18776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4613452" y="2091308"/>
            <a:ext cx="3410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UiPath.Database.Activities 1.4.0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C5F4-4D03-46B3-9237-2C635656E78E}"/>
              </a:ext>
            </a:extLst>
          </p:cNvPr>
          <p:cNvSpPr txBox="1"/>
          <p:nvPr/>
        </p:nvSpPr>
        <p:spPr>
          <a:xfrm>
            <a:off x="5745264" y="1463642"/>
            <a:ext cx="114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Packages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EBA54-7CA5-4DDF-A7CB-7E05F7CA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54381"/>
            <a:ext cx="3629025" cy="5153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DC4D2A-A39D-4238-ABA5-D891904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864" y="1289076"/>
            <a:ext cx="2752725" cy="2057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612560-8C4C-466C-A7B0-A4C778081102}"/>
              </a:ext>
            </a:extLst>
          </p:cNvPr>
          <p:cNvSpPr txBox="1"/>
          <p:nvPr/>
        </p:nvSpPr>
        <p:spPr>
          <a:xfrm>
            <a:off x="8108587" y="3730838"/>
            <a:ext cx="3791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Connect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Insert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사용하기 위함</a:t>
            </a:r>
          </a:p>
        </p:txBody>
      </p:sp>
    </p:spTree>
    <p:extLst>
      <p:ext uri="{BB962C8B-B14F-4D97-AF65-F5344CB8AC3E}">
        <p14:creationId xmlns:p14="http://schemas.microsoft.com/office/powerpoint/2010/main" val="2521344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507</Words>
  <Application>Microsoft Office PowerPoint</Application>
  <PresentationFormat>와이드스크린</PresentationFormat>
  <Paragraphs>158</Paragraphs>
  <Slides>21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jang</cp:lastModifiedBy>
  <cp:revision>7</cp:revision>
  <dcterms:created xsi:type="dcterms:W3CDTF">2020-05-03T01:37:17Z</dcterms:created>
  <dcterms:modified xsi:type="dcterms:W3CDTF">2022-04-08T09:08:25Z</dcterms:modified>
</cp:coreProperties>
</file>